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68" r:id="rId2"/>
    <p:sldId id="296" r:id="rId3"/>
    <p:sldId id="370" r:id="rId4"/>
    <p:sldId id="373" r:id="rId5"/>
    <p:sldId id="366" r:id="rId6"/>
    <p:sldId id="375" r:id="rId7"/>
    <p:sldId id="367" r:id="rId8"/>
    <p:sldId id="374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3" r:id="rId17"/>
    <p:sldId id="368" r:id="rId18"/>
  </p:sldIdLst>
  <p:sldSz cx="24384000" cy="13716000"/>
  <p:notesSz cx="6858000" cy="9144000"/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C9324A95-C179-42B0-88B6-91656287D470}">
          <p14:sldIdLst>
            <p14:sldId id="268"/>
            <p14:sldId id="296"/>
            <p14:sldId id="370"/>
            <p14:sldId id="373"/>
            <p14:sldId id="366"/>
            <p14:sldId id="375"/>
            <p14:sldId id="367"/>
            <p14:sldId id="374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294C"/>
    <a:srgbClr val="FBBA00"/>
    <a:srgbClr val="154C8E"/>
    <a:srgbClr val="DCDDDF"/>
    <a:srgbClr val="7F7F7F"/>
    <a:srgbClr val="19A6CD"/>
    <a:srgbClr val="00B050"/>
    <a:srgbClr val="1BB3DB"/>
    <a:srgbClr val="9B2FD1"/>
    <a:srgbClr val="A749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79" autoAdjust="0"/>
    <p:restoredTop sz="94648" autoAdjust="0"/>
  </p:normalViewPr>
  <p:slideViewPr>
    <p:cSldViewPr snapToGrid="0" showGuides="1">
      <p:cViewPr varScale="1">
        <p:scale>
          <a:sx n="58" d="100"/>
          <a:sy n="58" d="100"/>
        </p:scale>
        <p:origin x="952" y="232"/>
      </p:cViewPr>
      <p:guideLst/>
    </p:cSldViewPr>
  </p:slideViewPr>
  <p:outlineViewPr>
    <p:cViewPr>
      <p:scale>
        <a:sx n="33" d="100"/>
        <a:sy n="33" d="100"/>
      </p:scale>
      <p:origin x="0" y="-45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7696"/>
    </p:cViewPr>
  </p:sorterViewPr>
  <p:notesViewPr>
    <p:cSldViewPr snapToGrid="0" showGuides="1">
      <p:cViewPr varScale="1">
        <p:scale>
          <a:sx n="102" d="100"/>
          <a:sy n="102" d="100"/>
        </p:scale>
        <p:origin x="352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DCF6F-D47A-4251-A947-55C6E670AA80}" type="datetimeFigureOut">
              <a:rPr lang="en-US" smtClean="0"/>
              <a:t>4/3/22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863C0-3C0C-4227-829A-BB3F7A60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245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5.pn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CBC42-6563-49C0-9AB0-0B46679F5AB4}" type="datetimeFigureOut">
              <a:rPr lang="en-US" smtClean="0"/>
              <a:t>4/3/22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DD579-49B2-4848-8B9E-FAC72A3B8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81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latin typeface="Montserrat SemiBold" panose="00000700000000000000" pitchFamily="50" charset="0"/>
              </a:rPr>
              <a:t>Note: After adding your pictures, right</a:t>
            </a:r>
            <a:r>
              <a:rPr lang="en-US" baseline="0">
                <a:latin typeface="Montserrat SemiBold" panose="00000700000000000000" pitchFamily="50" charset="0"/>
              </a:rPr>
              <a:t> click on it and “Send To Back”.</a:t>
            </a:r>
            <a:endParaRPr lang="en-US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849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92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latin typeface="Montserrat SemiBold" panose="00000700000000000000" pitchFamily="50" charset="0"/>
              </a:rPr>
              <a:t>Note: After adding your pictures, right</a:t>
            </a:r>
            <a:r>
              <a:rPr lang="en-US" baseline="0">
                <a:latin typeface="Montserrat SemiBold" panose="00000700000000000000" pitchFamily="50" charset="0"/>
              </a:rPr>
              <a:t> click on it and “Send To Back”.</a:t>
            </a:r>
            <a:endParaRPr lang="en-US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132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89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02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591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3359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1" pos="1035" userDrawn="1">
          <p15:clr>
            <a:srgbClr val="FBAE40"/>
          </p15:clr>
        </p15:guide>
        <p15:guide id="2" pos="14304">
          <p15:clr>
            <a:srgbClr val="FBAE40"/>
          </p15:clr>
        </p15:guide>
        <p15:guide id="3" orient="horz" pos="7609" userDrawn="1">
          <p15:clr>
            <a:srgbClr val="FBAE40"/>
          </p15:clr>
        </p15:guide>
        <p15:guide id="4" orient="horz" pos="103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9-Our Succes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2649200" y="5354283"/>
            <a:ext cx="10058400" cy="671230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849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-Our Dedicated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9890564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219976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6549388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9878800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9890564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3219976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6549388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19878800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025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-Meet the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957996" y="2850917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850089" y="596531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8742182" y="2850917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978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-Meet the Team Exper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679516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710848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8742179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2006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-Meet the Cr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2827294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8132257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3437220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9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8742182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570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-Our 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2827294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7844476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2861661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7878845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01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-Slide with Two Narrow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7733492" y="1646238"/>
            <a:ext cx="4974107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2551343" y="1646238"/>
            <a:ext cx="4974107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75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-Digita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7418145" y="1646238"/>
            <a:ext cx="5492541" cy="599304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0" y="6073540"/>
            <a:ext cx="5492541" cy="599304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676400" y="1646238"/>
            <a:ext cx="5492541" cy="42152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7418144" y="7851385"/>
            <a:ext cx="5492541" cy="42152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8720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-Design Proces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0"/>
            <a:ext cx="6024607" cy="13716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745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-Design &amp; Pri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9020548" y="1756"/>
            <a:ext cx="6663989" cy="100566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043611" y="3659356"/>
            <a:ext cx="6663989" cy="100566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419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1-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5435600" y="3057525"/>
            <a:ext cx="13512800" cy="76009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788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-Photograph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1646238"/>
            <a:ext cx="21031201" cy="12069762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bg1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-Our Stud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19900" cy="13716000"/>
          </a:xfrm>
          <a:custGeom>
            <a:avLst/>
            <a:gdLst>
              <a:gd name="connsiteX0" fmla="*/ 0 w 6819900"/>
              <a:gd name="connsiteY0" fmla="*/ 0 h 13716000"/>
              <a:gd name="connsiteX1" fmla="*/ 6819900 w 6819900"/>
              <a:gd name="connsiteY1" fmla="*/ 0 h 13716000"/>
              <a:gd name="connsiteX2" fmla="*/ 6819900 w 6819900"/>
              <a:gd name="connsiteY2" fmla="*/ 13716000 h 13716000"/>
              <a:gd name="connsiteX3" fmla="*/ 0 w 68199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13716000">
                <a:moveTo>
                  <a:pt x="0" y="0"/>
                </a:moveTo>
                <a:lnTo>
                  <a:pt x="6819900" y="0"/>
                </a:lnTo>
                <a:lnTo>
                  <a:pt x="6819900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7115946" y="0"/>
            <a:ext cx="6819900" cy="6709978"/>
          </a:xfrm>
          <a:custGeom>
            <a:avLst/>
            <a:gdLst>
              <a:gd name="connsiteX0" fmla="*/ 0 w 6819900"/>
              <a:gd name="connsiteY0" fmla="*/ 0 h 6709978"/>
              <a:gd name="connsiteX1" fmla="*/ 6819900 w 6819900"/>
              <a:gd name="connsiteY1" fmla="*/ 0 h 6709978"/>
              <a:gd name="connsiteX2" fmla="*/ 6819900 w 6819900"/>
              <a:gd name="connsiteY2" fmla="*/ 6709978 h 6709978"/>
              <a:gd name="connsiteX3" fmla="*/ 0 w 6819900"/>
              <a:gd name="connsiteY3" fmla="*/ 6709978 h 670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6709978">
                <a:moveTo>
                  <a:pt x="0" y="0"/>
                </a:moveTo>
                <a:lnTo>
                  <a:pt x="6819900" y="0"/>
                </a:lnTo>
                <a:lnTo>
                  <a:pt x="6819900" y="6709978"/>
                </a:lnTo>
                <a:lnTo>
                  <a:pt x="0" y="67099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7115946" y="7000240"/>
            <a:ext cx="6819900" cy="6715760"/>
          </a:xfrm>
          <a:custGeom>
            <a:avLst/>
            <a:gdLst>
              <a:gd name="connsiteX0" fmla="*/ 0 w 6819900"/>
              <a:gd name="connsiteY0" fmla="*/ 0 h 6715760"/>
              <a:gd name="connsiteX1" fmla="*/ 6819900 w 6819900"/>
              <a:gd name="connsiteY1" fmla="*/ 0 h 6715760"/>
              <a:gd name="connsiteX2" fmla="*/ 6819900 w 6819900"/>
              <a:gd name="connsiteY2" fmla="*/ 6715760 h 6715760"/>
              <a:gd name="connsiteX3" fmla="*/ 0 w 6819900"/>
              <a:gd name="connsiteY3" fmla="*/ 6715760 h 671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6715760">
                <a:moveTo>
                  <a:pt x="0" y="0"/>
                </a:moveTo>
                <a:lnTo>
                  <a:pt x="6819900" y="0"/>
                </a:lnTo>
                <a:lnTo>
                  <a:pt x="6819900" y="6715760"/>
                </a:lnTo>
                <a:lnTo>
                  <a:pt x="0" y="671576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694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1-Customer Testemonial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2827293" y="737318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3775555" y="737318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3775555" y="164623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057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-Slide with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1933407" y="1646238"/>
            <a:ext cx="10774194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826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-Slide with 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1646238"/>
            <a:ext cx="9229021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540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-Our 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4688151" y="1646238"/>
            <a:ext cx="8019449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182275" y="5871411"/>
            <a:ext cx="6159501" cy="39280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663700" y="8170991"/>
            <a:ext cx="6159501" cy="39280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4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-Photo Gallery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1646238"/>
            <a:ext cx="10411881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9" y="1646238"/>
            <a:ext cx="10411881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757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-Photo Gallery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6962268"/>
            <a:ext cx="1041188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9" y="1646238"/>
            <a:ext cx="1041188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767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-Photo Gallery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5835489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8755944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5349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-Photo Gallery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8755945" y="1646238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5835489" y="6962269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0" y="6962269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24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2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312400" y="3057525"/>
            <a:ext cx="12395200" cy="76009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987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-Photo Gallery Slide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7605376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2295719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6986058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676398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140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-Photo Gallery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7" y="1646238"/>
            <a:ext cx="10411883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676401" y="1646238"/>
            <a:ext cx="10411883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5835489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755945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882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-Photo Gallery Slide 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5835488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8755944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5835488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755944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676401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501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-Photo Gallery Slide 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6872112" cy="42712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676401" y="6155450"/>
            <a:ext cx="6872112" cy="58886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5835488" y="1646236"/>
            <a:ext cx="6872112" cy="58886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5835488" y="7772842"/>
            <a:ext cx="6872112" cy="42712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8735292" y="1646236"/>
            <a:ext cx="6872112" cy="1039789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548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-Photo Gallery Slide 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7605376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2295717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6986059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9"/>
          </p:nvPr>
        </p:nvSpPr>
        <p:spPr>
          <a:xfrm>
            <a:off x="1676401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20"/>
          </p:nvPr>
        </p:nvSpPr>
        <p:spPr>
          <a:xfrm>
            <a:off x="17605376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21"/>
          </p:nvPr>
        </p:nvSpPr>
        <p:spPr>
          <a:xfrm>
            <a:off x="12295717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0" name="Picture Placeholder 26"/>
          <p:cNvSpPr>
            <a:spLocks noGrp="1"/>
          </p:cNvSpPr>
          <p:nvPr>
            <p:ph type="pic" sz="quarter" idx="22"/>
          </p:nvPr>
        </p:nvSpPr>
        <p:spPr>
          <a:xfrm>
            <a:off x="6986059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83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-Portfolio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 userDrawn="1">
            <p:ph type="pic" sz="quarter" idx="10"/>
          </p:nvPr>
        </p:nvSpPr>
        <p:spPr>
          <a:xfrm>
            <a:off x="14464580" y="5660195"/>
            <a:ext cx="7868996" cy="493175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 userDrawn="1">
            <p:ph type="pic" sz="quarter" idx="11"/>
          </p:nvPr>
        </p:nvSpPr>
        <p:spPr>
          <a:xfrm>
            <a:off x="11118103" y="5023564"/>
            <a:ext cx="3452330" cy="461256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 userDrawn="1">
            <p:ph type="pic" sz="quarter" idx="12"/>
          </p:nvPr>
        </p:nvSpPr>
        <p:spPr>
          <a:xfrm>
            <a:off x="9967142" y="8106820"/>
            <a:ext cx="1487487" cy="263150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678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-Mobile App in The Ha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846551" y="2578101"/>
            <a:ext cx="3177116" cy="560705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bg1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bg1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4" name="TextBox 10"/>
          <p:cNvSpPr txBox="1"/>
          <p:nvPr userDrawn="1"/>
        </p:nvSpPr>
        <p:spPr>
          <a:xfrm>
            <a:off x="481263" y="68103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8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-Project Showca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6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6847909" y="4374834"/>
            <a:ext cx="10688251" cy="670464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18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-App Featur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2366433" y="2927350"/>
            <a:ext cx="4444999" cy="78613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973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-App in Watc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414002" y="4572000"/>
            <a:ext cx="3718558" cy="465751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739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3-Ful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47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-App Design Mocku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020301" y="2929467"/>
            <a:ext cx="4444999" cy="78613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064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-Portfolio in Macboo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3623446" y="3017672"/>
            <a:ext cx="11057753" cy="69264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137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-Macbook &amp; iPhone Mocku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-1460500" y="3395133"/>
            <a:ext cx="10024533" cy="625686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7736177" y="6424082"/>
            <a:ext cx="3270490" cy="578485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4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-Web Design &amp; Develop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 userDrawn="1">
            <p:ph type="pic" sz="quarter" idx="10"/>
          </p:nvPr>
        </p:nvSpPr>
        <p:spPr>
          <a:xfrm>
            <a:off x="14291326" y="2840682"/>
            <a:ext cx="7868996" cy="493175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 userDrawn="1">
            <p:ph type="pic" sz="quarter" idx="11"/>
          </p:nvPr>
        </p:nvSpPr>
        <p:spPr>
          <a:xfrm>
            <a:off x="13159194" y="5839572"/>
            <a:ext cx="3452330" cy="461256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 userDrawn="1">
            <p:ph type="pic" sz="quarter" idx="12"/>
          </p:nvPr>
        </p:nvSpPr>
        <p:spPr>
          <a:xfrm>
            <a:off x="12012678" y="8920766"/>
            <a:ext cx="1487487" cy="263150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6162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-Portfolio in iMa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1440160" y="2557432"/>
            <a:ext cx="10480040" cy="631351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876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-Portfolio in iPhon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8513233" y="60811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3686084" y="43666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8722109" y="26521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656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4-Welcome Mess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3115447" y="3529906"/>
            <a:ext cx="6778196" cy="665618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7945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5-About 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257490" y="3513538"/>
            <a:ext cx="3128210" cy="3128210"/>
          </a:xfrm>
          <a:custGeom>
            <a:avLst/>
            <a:gdLst>
              <a:gd name="connsiteX0" fmla="*/ 1564105 w 3128210"/>
              <a:gd name="connsiteY0" fmla="*/ 0 h 3128210"/>
              <a:gd name="connsiteX1" fmla="*/ 3128210 w 3128210"/>
              <a:gd name="connsiteY1" fmla="*/ 1564105 h 3128210"/>
              <a:gd name="connsiteX2" fmla="*/ 1564105 w 3128210"/>
              <a:gd name="connsiteY2" fmla="*/ 3128210 h 3128210"/>
              <a:gd name="connsiteX3" fmla="*/ 0 w 3128210"/>
              <a:gd name="connsiteY3" fmla="*/ 1564105 h 3128210"/>
              <a:gd name="connsiteX4" fmla="*/ 1564105 w 3128210"/>
              <a:gd name="connsiteY4" fmla="*/ 0 h 3128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8210" h="3128210">
                <a:moveTo>
                  <a:pt x="1564105" y="0"/>
                </a:moveTo>
                <a:cubicBezTo>
                  <a:pt x="2427936" y="0"/>
                  <a:pt x="3128210" y="700274"/>
                  <a:pt x="3128210" y="1564105"/>
                </a:cubicBezTo>
                <a:cubicBezTo>
                  <a:pt x="3128210" y="2427936"/>
                  <a:pt x="2427936" y="3128210"/>
                  <a:pt x="1564105" y="3128210"/>
                </a:cubicBezTo>
                <a:cubicBezTo>
                  <a:pt x="700274" y="3128210"/>
                  <a:pt x="0" y="2427936"/>
                  <a:pt x="0" y="1564105"/>
                </a:cubicBezTo>
                <a:cubicBezTo>
                  <a:pt x="0" y="700274"/>
                  <a:pt x="700274" y="0"/>
                  <a:pt x="1564105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804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6-Company TImeline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100109" y="4910963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787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7-Company TImelin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100109" y="1646238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0100109" y="6785061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674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8-Company TImelin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0100109" y="4091055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713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image" Target="../media/image2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/>
          <p:cNvSpPr/>
          <p:nvPr userDrawn="1"/>
        </p:nvSpPr>
        <p:spPr>
          <a:xfrm>
            <a:off x="0" y="12096000"/>
            <a:ext cx="24384000" cy="1620000"/>
          </a:xfrm>
          <a:prstGeom prst="rect">
            <a:avLst/>
          </a:prstGeom>
          <a:solidFill>
            <a:srgbClr val="154C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4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063" y="12441976"/>
            <a:ext cx="3447040" cy="928049"/>
          </a:xfrm>
          <a:prstGeom prst="rect">
            <a:avLst/>
          </a:prstGeom>
        </p:spPr>
      </p:pic>
      <p:sp>
        <p:nvSpPr>
          <p:cNvPr id="19" name="pole tekstowe 18"/>
          <p:cNvSpPr txBox="1"/>
          <p:nvPr userDrawn="1"/>
        </p:nvSpPr>
        <p:spPr>
          <a:xfrm>
            <a:off x="16796083" y="12816027"/>
            <a:ext cx="70986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spc="600">
                <a:solidFill>
                  <a:schemeClr val="bg1"/>
                </a:solidFill>
                <a:latin typeface="Barlow SCK SemiBold" panose="00000706000000000000" pitchFamily="50" charset="-18"/>
              </a:rPr>
              <a:t>CURABITUR</a:t>
            </a:r>
            <a:r>
              <a:rPr lang="pl-PL" sz="3000" spc="600">
                <a:solidFill>
                  <a:schemeClr val="bg1"/>
                </a:solidFill>
                <a:latin typeface="Barlow SCK SemiBold" panose="00000706000000000000" pitchFamily="50" charset="-18"/>
              </a:rPr>
              <a:t> PULVINAR QUAM</a:t>
            </a:r>
          </a:p>
        </p:txBody>
      </p:sp>
    </p:spTree>
    <p:extLst>
      <p:ext uri="{BB962C8B-B14F-4D97-AF65-F5344CB8AC3E}">
        <p14:creationId xmlns:p14="http://schemas.microsoft.com/office/powerpoint/2010/main" val="232557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709" r:id="rId2"/>
    <p:sldLayoutId id="2147483710" r:id="rId3"/>
    <p:sldLayoutId id="2147483682" r:id="rId4"/>
    <p:sldLayoutId id="2147483691" r:id="rId5"/>
    <p:sldLayoutId id="2147483693" r:id="rId6"/>
    <p:sldLayoutId id="2147483713" r:id="rId7"/>
    <p:sldLayoutId id="2147483714" r:id="rId8"/>
    <p:sldLayoutId id="2147483715" r:id="rId9"/>
    <p:sldLayoutId id="2147483730" r:id="rId10"/>
    <p:sldLayoutId id="2147483707" r:id="rId11"/>
    <p:sldLayoutId id="2147483705" r:id="rId12"/>
    <p:sldLayoutId id="2147483712" r:id="rId13"/>
    <p:sldLayoutId id="2147483706" r:id="rId14"/>
    <p:sldLayoutId id="2147483719" r:id="rId15"/>
    <p:sldLayoutId id="2147483716" r:id="rId16"/>
    <p:sldLayoutId id="2147483718" r:id="rId17"/>
    <p:sldLayoutId id="2147483708" r:id="rId18"/>
    <p:sldLayoutId id="2147483692" r:id="rId19"/>
    <p:sldLayoutId id="2147483690" r:id="rId20"/>
    <p:sldLayoutId id="2147483686" r:id="rId21"/>
    <p:sldLayoutId id="2147483720" r:id="rId22"/>
    <p:sldLayoutId id="2147483685" r:id="rId23"/>
    <p:sldLayoutId id="2147483684" r:id="rId24"/>
    <p:sldLayoutId id="2147483689" r:id="rId25"/>
    <p:sldLayoutId id="2147483722" r:id="rId26"/>
    <p:sldLayoutId id="2147483723" r:id="rId27"/>
    <p:sldLayoutId id="2147483721" r:id="rId28"/>
    <p:sldLayoutId id="2147483725" r:id="rId29"/>
    <p:sldLayoutId id="2147483724" r:id="rId30"/>
    <p:sldLayoutId id="2147483726" r:id="rId31"/>
    <p:sldLayoutId id="2147483727" r:id="rId32"/>
    <p:sldLayoutId id="2147483728" r:id="rId33"/>
    <p:sldLayoutId id="2147483729" r:id="rId34"/>
    <p:sldLayoutId id="2147483697" r:id="rId35"/>
    <p:sldLayoutId id="2147483704" r:id="rId36"/>
    <p:sldLayoutId id="2147483702" r:id="rId37"/>
    <p:sldLayoutId id="2147483701" r:id="rId38"/>
    <p:sldLayoutId id="2147483700" r:id="rId39"/>
    <p:sldLayoutId id="2147483699" r:id="rId40"/>
    <p:sldLayoutId id="2147483694" r:id="rId41"/>
    <p:sldLayoutId id="2147483698" r:id="rId42"/>
    <p:sldLayoutId id="2147483717" r:id="rId43"/>
    <p:sldLayoutId id="2147483695" r:id="rId44"/>
    <p:sldLayoutId id="2147483696" r:id="rId4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31" userDrawn="1">
          <p15:clr>
            <a:srgbClr val="F26B43"/>
          </p15:clr>
        </p15:guide>
        <p15:guide id="2" pos="1035" userDrawn="1">
          <p15:clr>
            <a:srgbClr val="F26B43"/>
          </p15:clr>
        </p15:guide>
        <p15:guide id="4" orient="horz" pos="4420" userDrawn="1">
          <p15:clr>
            <a:srgbClr val="F26B43"/>
          </p15:clr>
        </p15:guide>
        <p15:guide id="5" pos="143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peakerdeck.com/stephaniehicks/welcome-to-the-world-of-single-cell-rna-sequencing?slide=3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ymbol zastępczy obrazu 12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24384000" cy="13716000"/>
          </a:xfrm>
        </p:spPr>
      </p:pic>
      <p:sp>
        <p:nvSpPr>
          <p:cNvPr id="4" name="TextBox 3"/>
          <p:cNvSpPr txBox="1"/>
          <p:nvPr/>
        </p:nvSpPr>
        <p:spPr>
          <a:xfrm>
            <a:off x="2681036" y="6858000"/>
            <a:ext cx="19021928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800" b="1" cap="all" dirty="0">
                <a:solidFill>
                  <a:schemeClr val="bg1"/>
                </a:solidFill>
                <a:cs typeface="Poppins SemiBold" panose="02000000000000000000" pitchFamily="2" charset="0"/>
              </a:rPr>
              <a:t>Analysis of smoking status impact on molecular mechanisms of SARS-CoV-2 viral entry through single-cell sequencing experiments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741661" y="9432746"/>
            <a:ext cx="8900678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pl-PL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Author: Mateusz Urbanek</a:t>
            </a:r>
          </a:p>
          <a:p>
            <a:pPr algn="ctr"/>
            <a:r>
              <a:rPr lang="en-GB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Supervisor</a:t>
            </a:r>
            <a:r>
              <a:rPr lang="pl-PL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: </a:t>
            </a:r>
            <a:r>
              <a:rPr lang="pl-PL" b="1" spc="6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PhD</a:t>
            </a:r>
            <a:r>
              <a:rPr lang="pl-PL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 Anna Papież</a:t>
            </a:r>
          </a:p>
        </p:txBody>
      </p:sp>
      <p:cxnSp>
        <p:nvCxnSpPr>
          <p:cNvPr id="16" name="Straight Connector 6"/>
          <p:cNvCxnSpPr/>
          <p:nvPr/>
        </p:nvCxnSpPr>
        <p:spPr>
          <a:xfrm flipH="1">
            <a:off x="11354594" y="12139228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Obraz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1995" y="1692771"/>
            <a:ext cx="2599172" cy="4059950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F987E5B1-62FB-426B-8CA9-D0F5118E16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155" y="1691690"/>
            <a:ext cx="2551969" cy="405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38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1635280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Part 2 – Data normalization and scaling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03 - Workflow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2" y="4281055"/>
            <a:ext cx="93647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GB" b="1" dirty="0"/>
              <a:t>Calculating variance for each cell</a:t>
            </a:r>
          </a:p>
          <a:p>
            <a:pPr marL="742950" indent="-742950">
              <a:buAutoNum type="arabicPeriod"/>
            </a:pPr>
            <a:r>
              <a:rPr lang="en-GB" b="1" dirty="0"/>
              <a:t>Performing logarithmic normalization on the data</a:t>
            </a:r>
          </a:p>
          <a:p>
            <a:pPr marL="742950" indent="-742950">
              <a:buAutoNum type="arabicPeriod"/>
            </a:pPr>
            <a:r>
              <a:rPr lang="en-GB" b="1" dirty="0"/>
              <a:t>Calculating the threshold for selection of Variable Features (Gaussian Mixture Models)</a:t>
            </a:r>
          </a:p>
          <a:p>
            <a:pPr marL="742950" indent="-742950">
              <a:buAutoNum type="arabicPeriod"/>
            </a:pPr>
            <a:r>
              <a:rPr lang="en-GB" b="1" dirty="0"/>
              <a:t>Scaling the data</a:t>
            </a:r>
          </a:p>
          <a:p>
            <a:pPr marL="742950" indent="-742950">
              <a:buAutoNum type="arabicPeriod"/>
            </a:pPr>
            <a:r>
              <a:rPr lang="en-GB" b="1" dirty="0"/>
              <a:t>Plotting Variable features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3CB980-DD7E-824F-AE12-5B0900D0D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6472" y="4281055"/>
            <a:ext cx="10029181" cy="729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25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1635280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Part 3 – Dimensionality Reduction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03 - Workflow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1" y="4281055"/>
            <a:ext cx="141671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GB" b="1" dirty="0"/>
              <a:t>Dimensionality reduction with multiple methods</a:t>
            </a:r>
          </a:p>
          <a:p>
            <a:pPr marL="742950" indent="-742950">
              <a:buAutoNum type="arabicPeriod"/>
            </a:pPr>
            <a:r>
              <a:rPr lang="en-GB" b="1" dirty="0"/>
              <a:t>Determination of the dimensionality using </a:t>
            </a:r>
            <a:r>
              <a:rPr lang="en-GB" b="1" dirty="0" err="1"/>
              <a:t>JackStraw</a:t>
            </a:r>
            <a:r>
              <a:rPr lang="en-GB" b="1" dirty="0"/>
              <a:t> algorithm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72C322-2FC8-A147-A378-B1B1FE15BEC6}"/>
              </a:ext>
            </a:extLst>
          </p:cNvPr>
          <p:cNvGrpSpPr/>
          <p:nvPr/>
        </p:nvGrpSpPr>
        <p:grpSpPr>
          <a:xfrm>
            <a:off x="1216062" y="5844761"/>
            <a:ext cx="21951876" cy="5660141"/>
            <a:chOff x="1331870" y="6858000"/>
            <a:chExt cx="21720260" cy="506298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1656570-A819-024C-8C8A-0B81571299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1870" y="6858000"/>
              <a:ext cx="6961600" cy="5062982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C83D571-8885-8643-AFBF-B278925063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11199" y="6858000"/>
              <a:ext cx="6961601" cy="506298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C534379-228B-DC4D-AA3D-07BDC4E48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90530" y="6858000"/>
              <a:ext cx="6961600" cy="50629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1203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1635280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Part 4 – Clustering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03 - Workflow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1" y="4281055"/>
            <a:ext cx="141671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GB" b="1" dirty="0"/>
              <a:t>Clustering the cells</a:t>
            </a:r>
          </a:p>
          <a:p>
            <a:pPr marL="742950" indent="-742950">
              <a:buAutoNum type="arabicPeriod"/>
            </a:pPr>
            <a:r>
              <a:rPr lang="en-GB" b="1" dirty="0"/>
              <a:t>Plotting clusters on reduced dimensions</a:t>
            </a:r>
          </a:p>
          <a:p>
            <a:pPr marL="742950" indent="-742950">
              <a:buAutoNum type="arabicPeriod"/>
            </a:pPr>
            <a:r>
              <a:rPr lang="en-GB" b="1" dirty="0"/>
              <a:t>Assigning cell type identity to clusters</a:t>
            </a:r>
          </a:p>
        </p:txBody>
      </p:sp>
    </p:spTree>
    <p:extLst>
      <p:ext uri="{BB962C8B-B14F-4D97-AF65-F5344CB8AC3E}">
        <p14:creationId xmlns:p14="http://schemas.microsoft.com/office/powerpoint/2010/main" val="386589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1635280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Part 4 – Clustering – visualization on PCA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03 - Workflow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E86413C2-EF8E-6949-B7EE-6F3E18947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526" y="3668941"/>
            <a:ext cx="11548947" cy="839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280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1635280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Part 4 – Clustering – visualization on </a:t>
            </a:r>
            <a:r>
              <a:rPr lang="en-US" sz="7200" b="1" dirty="0" err="1">
                <a:solidFill>
                  <a:schemeClr val="accent1"/>
                </a:solidFill>
                <a:cs typeface="Poppins SemiBold" panose="02000000000000000000" pitchFamily="2" charset="0"/>
              </a:rPr>
              <a:t>tSNE</a:t>
            </a:r>
            <a:endParaRPr lang="en-US" sz="7200" b="1" dirty="0">
              <a:solidFill>
                <a:schemeClr val="accent1"/>
              </a:solidFill>
              <a:cs typeface="Poppins SemiBold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03 - Workflow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624BAB-64B5-624E-975D-2E7CEEC6B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848" y="3839591"/>
            <a:ext cx="11314303" cy="822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12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1635280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Part 4 – Clustering – visualization on UMAP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03 - Workflow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7140A5F-A4D3-7E4D-9258-B8CFDA3163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154" y="3669205"/>
            <a:ext cx="11565692" cy="8411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44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1635280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Part 5 – Additional visualization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03 - Workflow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AC30351-13EC-714B-BD2A-F683C2ACE469}"/>
              </a:ext>
            </a:extLst>
          </p:cNvPr>
          <p:cNvSpPr txBox="1"/>
          <p:nvPr/>
        </p:nvSpPr>
        <p:spPr>
          <a:xfrm>
            <a:off x="2827291" y="4281055"/>
            <a:ext cx="141671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GB" b="1" dirty="0"/>
              <a:t>Heatmaps</a:t>
            </a:r>
          </a:p>
          <a:p>
            <a:pPr marL="742950" indent="-742950">
              <a:buAutoNum type="arabicPeriod"/>
            </a:pPr>
            <a:r>
              <a:rPr lang="en-GB" b="1" dirty="0"/>
              <a:t>Violin plots</a:t>
            </a:r>
          </a:p>
          <a:p>
            <a:pPr marL="742950" indent="-742950">
              <a:buAutoNum type="arabicPeriod"/>
            </a:pPr>
            <a:r>
              <a:rPr lang="en-GB" b="1" dirty="0"/>
              <a:t>Feature Plots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891599-BDBC-8147-A2F2-0312E11753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26" y="6443416"/>
            <a:ext cx="7543343" cy="5486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491DBC0-F46C-1043-9ABA-3763D25774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5085" y="425424"/>
            <a:ext cx="5642517" cy="410364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FF10C38-D910-4142-8730-A5BAB44286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8893" y="4614284"/>
            <a:ext cx="100584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7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bg1"/>
                </a:solidFill>
                <a:cs typeface="Poppins SemiBold" panose="02000000000000000000" pitchFamily="2" charset="0"/>
              </a:rPr>
              <a:t>Discussion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bg1"/>
                </a:solidFill>
                <a:cs typeface="Poppins SemiBold" panose="02000000000000000000" pitchFamily="2" charset="0"/>
              </a:rPr>
              <a:t>04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3" y="5865791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>
                <a:solidFill>
                  <a:schemeClr val="bg1"/>
                </a:solidFill>
                <a:cs typeface="Poppins" panose="02000000000000000000" pitchFamily="2" charset="0"/>
              </a:rPr>
              <a:t>Time for question</a:t>
            </a:r>
            <a:r>
              <a:rPr lang="en-US" sz="2400">
                <a:solidFill>
                  <a:schemeClr val="bg1"/>
                </a:solidFill>
                <a:latin typeface="+mj-lt"/>
                <a:cs typeface="Poppins" panose="02000000000000000000" pitchFamily="2" charset="0"/>
              </a:rPr>
              <a:t>s</a:t>
            </a:r>
            <a:endParaRPr lang="en-US" sz="2400">
              <a:solidFill>
                <a:schemeClr val="bg1"/>
              </a:solidFill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65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1762072" y="0"/>
            <a:ext cx="12621928" cy="12096000"/>
          </a:xfrm>
          <a:prstGeom prst="rect">
            <a:avLst/>
          </a:prstGeom>
          <a:solidFill>
            <a:srgbClr val="0B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827293" y="5807619"/>
            <a:ext cx="7884306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cap="all" spc="1000" dirty="0">
                <a:solidFill>
                  <a:schemeClr val="accent1"/>
                </a:solidFill>
                <a:cs typeface="Poppins SemiBold" panose="02000000000000000000" pitchFamily="2" charset="0"/>
              </a:rPr>
              <a:t>Table of contents</a:t>
            </a: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0" y="638204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3139159" y="2365486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01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5631426" y="2519374"/>
            <a:ext cx="7076175" cy="1043474"/>
            <a:chOff x="15631426" y="1646238"/>
            <a:chExt cx="7076175" cy="1043474"/>
          </a:xfrm>
        </p:grpSpPr>
        <p:sp>
          <p:nvSpPr>
            <p:cNvPr id="5" name="TextBox 4"/>
            <p:cNvSpPr txBox="1"/>
            <p:nvPr/>
          </p:nvSpPr>
          <p:spPr>
            <a:xfrm>
              <a:off x="15631427" y="2223751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What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is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Single Cell data, and </a:t>
              </a: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why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is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it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important</a:t>
              </a:r>
              <a:r>
                <a:rPr lang="pl-PL" sz="2400" b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?</a:t>
              </a:r>
              <a:endParaRPr lang="en-US" sz="2400" b="1">
                <a:solidFill>
                  <a:schemeClr val="bg1"/>
                </a:solidFill>
                <a:latin typeface="+mj-lt"/>
                <a:cs typeface="Poppins" panose="02000000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5631426" y="1646238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Poppins SemiBold" panose="02000000000000000000" pitchFamily="2" charset="0"/>
                </a:rPr>
                <a:t>Introduction</a:t>
              </a: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3139159" y="4310743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02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5631426" y="4464631"/>
            <a:ext cx="7076175" cy="1043474"/>
            <a:chOff x="15631426" y="4585210"/>
            <a:chExt cx="7076175" cy="1043474"/>
          </a:xfrm>
        </p:grpSpPr>
        <p:sp>
          <p:nvSpPr>
            <p:cNvPr id="19" name="TextBox 18"/>
            <p:cNvSpPr txBox="1"/>
            <p:nvPr/>
          </p:nvSpPr>
          <p:spPr>
            <a:xfrm>
              <a:off x="15631427" y="5162723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en-US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What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is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the </a:t>
              </a:r>
              <a:r>
                <a:rPr lang="en-US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impact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of </a:t>
              </a:r>
              <a:r>
                <a:rPr lang="pl-PL" sz="240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smoker’s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status on SARS-COV-2</a:t>
              </a:r>
              <a:endParaRPr lang="en-US" sz="2400">
                <a:solidFill>
                  <a:schemeClr val="bg1"/>
                </a:solidFill>
                <a:latin typeface="+mj-lt"/>
                <a:cs typeface="Poppins" panose="02000000000000000000" pitchFamily="2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631426" y="4585210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Poppins SemiBold" panose="02000000000000000000" pitchFamily="2" charset="0"/>
                </a:rPr>
                <a:t>Research background and motivation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3139159" y="6256000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03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5631426" y="6409888"/>
            <a:ext cx="7076175" cy="1043474"/>
            <a:chOff x="15631426" y="7524182"/>
            <a:chExt cx="7076175" cy="1043474"/>
          </a:xfrm>
        </p:grpSpPr>
        <p:sp>
          <p:nvSpPr>
            <p:cNvPr id="27" name="TextBox 26"/>
            <p:cNvSpPr txBox="1"/>
            <p:nvPr/>
          </p:nvSpPr>
          <p:spPr>
            <a:xfrm>
              <a:off x="15631427" y="8101695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pl-PL" sz="2400">
                  <a:solidFill>
                    <a:schemeClr val="bg1"/>
                  </a:solidFill>
                  <a:cs typeface="Poppins" panose="02000000000000000000" pitchFamily="2" charset="0"/>
                </a:rPr>
                <a:t>How do we </a:t>
              </a:r>
              <a:r>
                <a:rPr lang="pl-PL" sz="2400" err="1">
                  <a:solidFill>
                    <a:schemeClr val="bg1"/>
                  </a:solidFill>
                  <a:cs typeface="Poppins" panose="02000000000000000000" pitchFamily="2" charset="0"/>
                </a:rPr>
                <a:t>approach</a:t>
              </a:r>
              <a:r>
                <a:rPr lang="pl-PL" sz="2400">
                  <a:solidFill>
                    <a:schemeClr val="bg1"/>
                  </a:solidFill>
                  <a:cs typeface="Poppins" panose="02000000000000000000" pitchFamily="2" charset="0"/>
                </a:rPr>
                <a:t> </a:t>
              </a:r>
              <a:r>
                <a:rPr lang="pl-PL" sz="2400" err="1">
                  <a:solidFill>
                    <a:schemeClr val="bg1"/>
                  </a:solidFill>
                  <a:cs typeface="Poppins" panose="02000000000000000000" pitchFamily="2" charset="0"/>
                </a:rPr>
                <a:t>analysis</a:t>
              </a:r>
              <a:r>
                <a:rPr lang="pl-PL" sz="2400">
                  <a:solidFill>
                    <a:schemeClr val="bg1"/>
                  </a:solidFill>
                  <a:cs typeface="Poppins" panose="02000000000000000000" pitchFamily="2" charset="0"/>
                </a:rPr>
                <a:t> of Single Cell Data</a:t>
              </a:r>
              <a:endParaRPr lang="en-US" sz="2400">
                <a:solidFill>
                  <a:schemeClr val="bg1"/>
                </a:solidFill>
                <a:cs typeface="Poppins" panose="02000000000000000000" pitchFamily="2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631426" y="7524182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Poppins SemiBold" panose="02000000000000000000" pitchFamily="2" charset="0"/>
                </a:rPr>
                <a:t>Workflow methodology</a:t>
              </a: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13139159" y="8201256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04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5631426" y="8319332"/>
            <a:ext cx="7076175" cy="1043474"/>
            <a:chOff x="15631426" y="10463153"/>
            <a:chExt cx="7076175" cy="1043474"/>
          </a:xfrm>
        </p:grpSpPr>
        <p:sp>
          <p:nvSpPr>
            <p:cNvPr id="31" name="TextBox 30"/>
            <p:cNvSpPr txBox="1"/>
            <p:nvPr/>
          </p:nvSpPr>
          <p:spPr>
            <a:xfrm>
              <a:off x="15631427" y="11040666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en-US" sz="2400" dirty="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Time for question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5631426" y="10463153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Poppins SemiBold" panose="02000000000000000000" pitchFamily="2" charset="0"/>
                </a:rPr>
                <a:t>Discussion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300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bg1"/>
                </a:solidFill>
                <a:cs typeface="Poppins SemiBold" panose="02000000000000000000" pitchFamily="2" charset="0"/>
              </a:rPr>
              <a:t>Introduction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bg1"/>
                </a:solidFill>
                <a:cs typeface="Poppins SemiBold" panose="02000000000000000000" pitchFamily="2" charset="0"/>
              </a:rPr>
              <a:t>01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3" y="5864984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 b="1" dirty="0">
                <a:solidFill>
                  <a:schemeClr val="bg1"/>
                </a:solidFill>
                <a:cs typeface="Poppins" panose="02000000000000000000" pitchFamily="2" charset="0"/>
              </a:rPr>
              <a:t>What is Single Cell data, and why is it important?</a:t>
            </a:r>
          </a:p>
        </p:txBody>
      </p:sp>
    </p:spTree>
    <p:extLst>
      <p:ext uri="{BB962C8B-B14F-4D97-AF65-F5344CB8AC3E}">
        <p14:creationId xmlns:p14="http://schemas.microsoft.com/office/powerpoint/2010/main" val="76130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accent1"/>
                </a:solidFill>
                <a:cs typeface="Poppins SemiBold" panose="02000000000000000000" pitchFamily="2" charset="0"/>
              </a:rPr>
              <a:t>Single Cell RNA-seq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01 - Introduction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A6013479-1979-BC44-ACE1-0E901045E79B}"/>
              </a:ext>
            </a:extLst>
          </p:cNvPr>
          <p:cNvGrpSpPr/>
          <p:nvPr/>
        </p:nvGrpSpPr>
        <p:grpSpPr>
          <a:xfrm>
            <a:off x="11008634" y="1647825"/>
            <a:ext cx="12140124" cy="10009424"/>
            <a:chOff x="11008634" y="1647825"/>
            <a:chExt cx="12140124" cy="1000942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E118FF1-1425-D94F-9244-9BA11EC8D8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08634" y="1647825"/>
              <a:ext cx="12140124" cy="9178427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8F00195-51BE-5E43-A0DC-67BAF76C3372}"/>
                </a:ext>
              </a:extLst>
            </p:cNvPr>
            <p:cNvSpPr txBox="1"/>
            <p:nvPr/>
          </p:nvSpPr>
          <p:spPr>
            <a:xfrm>
              <a:off x="11008634" y="10826252"/>
              <a:ext cx="12140124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/>
                <a:t>Stephanie Hicks</a:t>
              </a:r>
              <a:br>
                <a:rPr lang="en-GB" sz="1600"/>
              </a:br>
              <a:r>
                <a:rPr lang="en-GB" sz="1600" i="1"/>
                <a:t>Welcome to the World of Single-Cell RNA-Sequencing</a:t>
              </a:r>
              <a:br>
                <a:rPr lang="en-GB" sz="1600"/>
              </a:br>
              <a:r>
                <a:rPr lang="en-GB" sz="1600">
                  <a:hlinkClick r:id="rId3"/>
                </a:rPr>
                <a:t>https://speakerdeck.com/stephaniehicks/welcome-to-the-world-of-single-cell-rna-sequencing?slide=3</a:t>
              </a:r>
              <a:endParaRPr lang="en-US" sz="160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773910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b="1" dirty="0"/>
              <a:t>RNA sequencing (RNA-</a:t>
            </a:r>
            <a:r>
              <a:rPr lang="en-GB" b="1" dirty="0" err="1"/>
              <a:t>seq</a:t>
            </a:r>
            <a:r>
              <a:rPr lang="en-GB" b="1" dirty="0"/>
              <a:t>) </a:t>
            </a:r>
            <a:r>
              <a:rPr lang="en-GB" dirty="0"/>
              <a:t>- genomic approach for the detection and quantitative analysis of messenger RNA molecules in a biological sample and is useful for studying cellular responses.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b="1" dirty="0">
                <a:cs typeface="Poppins" panose="02000000000000000000" pitchFamily="2" charset="0"/>
              </a:rPr>
              <a:t>Single Cell RNA sequencing (</a:t>
            </a:r>
            <a:r>
              <a:rPr lang="en-US" b="1" dirty="0" err="1">
                <a:cs typeface="Poppins" panose="02000000000000000000" pitchFamily="2" charset="0"/>
              </a:rPr>
              <a:t>scRNA</a:t>
            </a:r>
            <a:r>
              <a:rPr lang="en-US" b="1" dirty="0">
                <a:cs typeface="Poppins" panose="02000000000000000000" pitchFamily="2" charset="0"/>
              </a:rPr>
              <a:t>-seq)</a:t>
            </a:r>
            <a:r>
              <a:rPr lang="en-US" dirty="0">
                <a:cs typeface="Poppins" panose="02000000000000000000" pitchFamily="2" charset="0"/>
              </a:rPr>
              <a:t> - cell are sorted then RNA-seq is performed on specific cell types separately.</a:t>
            </a:r>
          </a:p>
        </p:txBody>
      </p:sp>
    </p:spTree>
    <p:extLst>
      <p:ext uri="{BB962C8B-B14F-4D97-AF65-F5344CB8AC3E}">
        <p14:creationId xmlns:p14="http://schemas.microsoft.com/office/powerpoint/2010/main" val="284385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bg1"/>
                </a:solidFill>
                <a:cs typeface="Poppins SemiBold" panose="02000000000000000000" pitchFamily="2" charset="0"/>
              </a:rPr>
              <a:t>Research background and motivation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bg1"/>
                </a:solidFill>
                <a:cs typeface="Poppins SemiBold" panose="02000000000000000000" pitchFamily="2" charset="0"/>
              </a:rPr>
              <a:t>02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3" y="6972979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 dirty="0">
                <a:solidFill>
                  <a:schemeClr val="bg1"/>
                </a:solidFill>
                <a:cs typeface="Poppins" panose="02000000000000000000" pitchFamily="2" charset="0"/>
              </a:rPr>
              <a:t>What is the impact of smoker’s status on SARS-COV-2</a:t>
            </a:r>
          </a:p>
        </p:txBody>
      </p:sp>
    </p:spTree>
    <p:extLst>
      <p:ext uri="{BB962C8B-B14F-4D97-AF65-F5344CB8AC3E}">
        <p14:creationId xmlns:p14="http://schemas.microsoft.com/office/powerpoint/2010/main" val="427916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accent1"/>
                </a:solidFill>
                <a:cs typeface="Poppins SemiBold" panose="02000000000000000000" pitchFamily="2" charset="0"/>
              </a:rPr>
              <a:t>Hello world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02 - Research background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7739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b="1" dirty="0"/>
              <a:t>Hello world</a:t>
            </a:r>
            <a:endParaRPr lang="en-US" dirty="0"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29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bg1"/>
                </a:solidFill>
                <a:cs typeface="Poppins SemiBold" panose="02000000000000000000" pitchFamily="2" charset="0"/>
              </a:rPr>
              <a:t>Workflow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bg1"/>
                </a:solidFill>
                <a:cs typeface="Poppins SemiBold" panose="02000000000000000000" pitchFamily="2" charset="0"/>
              </a:rPr>
              <a:t>03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2" y="5864984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>
                <a:solidFill>
                  <a:schemeClr val="bg1"/>
                </a:solidFill>
                <a:cs typeface="Poppins" panose="02000000000000000000" pitchFamily="2" charset="0"/>
              </a:rPr>
              <a:t>How do we approach analysis of Single Cell Data</a:t>
            </a:r>
          </a:p>
        </p:txBody>
      </p:sp>
    </p:spTree>
    <p:extLst>
      <p:ext uri="{BB962C8B-B14F-4D97-AF65-F5344CB8AC3E}">
        <p14:creationId xmlns:p14="http://schemas.microsoft.com/office/powerpoint/2010/main" val="343681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Tools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03 - Workflow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2" y="4281055"/>
            <a:ext cx="190290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cs typeface="Poppins" panose="02000000000000000000" pitchFamily="2" charset="0"/>
              </a:rPr>
              <a:t>Base tools: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b="1" dirty="0">
                <a:cs typeface="Poppins" panose="02000000000000000000" pitchFamily="2" charset="0"/>
              </a:rPr>
              <a:t>R programming language</a:t>
            </a:r>
            <a:r>
              <a:rPr lang="en-GB" b="1" dirty="0"/>
              <a:t> </a:t>
            </a:r>
            <a:r>
              <a:rPr lang="en-GB" dirty="0"/>
              <a:t>– </a:t>
            </a:r>
            <a:r>
              <a:rPr lang="en-US" dirty="0">
                <a:cs typeface="Poppins" panose="02000000000000000000" pitchFamily="2" charset="0"/>
              </a:rPr>
              <a:t>base for performing most of the analysis and visualization</a:t>
            </a:r>
            <a:endParaRPr lang="en-US" b="1" dirty="0">
              <a:cs typeface="Poppins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b="1" dirty="0">
                <a:cs typeface="Poppins" panose="02000000000000000000" pitchFamily="2" charset="0"/>
              </a:rPr>
              <a:t>Seurat library</a:t>
            </a:r>
            <a:r>
              <a:rPr lang="en-GB" b="1" dirty="0"/>
              <a:t> </a:t>
            </a:r>
            <a:r>
              <a:rPr lang="en-GB" dirty="0"/>
              <a:t>– </a:t>
            </a:r>
            <a:r>
              <a:rPr lang="en-US" dirty="0">
                <a:cs typeface="Poppins" panose="02000000000000000000" pitchFamily="2" charset="0"/>
              </a:rPr>
              <a:t>default library used for managing Single Cell data</a:t>
            </a:r>
            <a:endParaRPr lang="en-US" b="1" dirty="0">
              <a:cs typeface="Poppins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b="1" dirty="0" err="1"/>
              <a:t>GaMRed</a:t>
            </a:r>
            <a:r>
              <a:rPr lang="en-GB" b="1" dirty="0"/>
              <a:t>  </a:t>
            </a:r>
            <a:r>
              <a:rPr lang="en-GB" dirty="0"/>
              <a:t>– information filtering, Gaussian mixture decomposition, high throughput biological data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b="1" dirty="0"/>
          </a:p>
          <a:p>
            <a:r>
              <a:rPr lang="en-GB" b="1" dirty="0"/>
              <a:t>Auxiliary tools: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b="1" dirty="0"/>
              <a:t>Python </a:t>
            </a:r>
            <a:r>
              <a:rPr lang="en-GB" dirty="0"/>
              <a:t>–simple prototyping, quick data exploration and data gathering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b="1" dirty="0"/>
              <a:t>Bash </a:t>
            </a:r>
            <a:r>
              <a:rPr lang="en-GB" dirty="0"/>
              <a:t>– data stream edition, building pipelines and fast scripts for data exploration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20269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1398874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Part 1 – Data loading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03 - Workflow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2" y="4281055"/>
            <a:ext cx="190290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GB" b="1" dirty="0"/>
              <a:t>Reading count matrices</a:t>
            </a:r>
          </a:p>
          <a:p>
            <a:pPr marL="742950" indent="-742950">
              <a:buAutoNum type="arabicPeriod"/>
            </a:pPr>
            <a:r>
              <a:rPr lang="en-GB" b="1" dirty="0"/>
              <a:t>Calculating percentage for Ribosomal and Mitochondrial RNA</a:t>
            </a:r>
          </a:p>
          <a:p>
            <a:pPr marL="742950" indent="-742950">
              <a:buAutoNum type="arabicPeriod"/>
            </a:pPr>
            <a:r>
              <a:rPr lang="en-GB" b="1" dirty="0"/>
              <a:t>Calculating basic metrices – standard deviation, quantiles, mean, median, etc.</a:t>
            </a:r>
          </a:p>
          <a:p>
            <a:pPr marL="742950" indent="-742950">
              <a:buAutoNum type="arabicPeriod"/>
            </a:pPr>
            <a:r>
              <a:rPr lang="en-GB" b="1" dirty="0"/>
              <a:t>Visualization of basic QC metrics – number of features, counts, RB and MT RNA percentage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BDDE7AA-59B9-E843-A67F-1DD048238090}"/>
              </a:ext>
            </a:extLst>
          </p:cNvPr>
          <p:cNvGrpSpPr/>
          <p:nvPr/>
        </p:nvGrpSpPr>
        <p:grpSpPr>
          <a:xfrm>
            <a:off x="1470343" y="7005192"/>
            <a:ext cx="21443314" cy="5062983"/>
            <a:chOff x="327106" y="7005193"/>
            <a:chExt cx="21443314" cy="506298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BC8EE46-56EF-3B49-BADA-2F3FE94F4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106" y="7005193"/>
              <a:ext cx="6961600" cy="506298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52381F3-BA93-CB4E-B69D-233D4C221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7962" y="7005193"/>
              <a:ext cx="6961600" cy="5062982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1AE5573-B125-7542-B9B9-5D6432C8F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08819" y="7005194"/>
              <a:ext cx="6961601" cy="50629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0902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E4E6E8"/>
      </a:lt2>
      <a:accent1>
        <a:srgbClr val="000000"/>
      </a:accent1>
      <a:accent2>
        <a:srgbClr val="7F7F7F"/>
      </a:accent2>
      <a:accent3>
        <a:srgbClr val="A7A7A7"/>
      </a:accent3>
      <a:accent4>
        <a:srgbClr val="000000"/>
      </a:accent4>
      <a:accent5>
        <a:srgbClr val="7F7F7F"/>
      </a:accent5>
      <a:accent6>
        <a:srgbClr val="DCDDD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5081</TotalTime>
  <Words>495</Words>
  <Application>Microsoft Macintosh PowerPoint</Application>
  <PresentationFormat>Custom</PresentationFormat>
  <Paragraphs>87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Barlow SCK SemiBold</vt:lpstr>
      <vt:lpstr>Calibri</vt:lpstr>
      <vt:lpstr>Calibri Light</vt:lpstr>
      <vt:lpstr>Montserrat Light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JafarDesigns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JafarDesigns</dc:creator>
  <cp:lastModifiedBy>Mateusz Urbanek (mateurb418)</cp:lastModifiedBy>
  <cp:revision>924</cp:revision>
  <dcterms:created xsi:type="dcterms:W3CDTF">2016-06-20T18:47:00Z</dcterms:created>
  <dcterms:modified xsi:type="dcterms:W3CDTF">2022-04-03T11:31:05Z</dcterms:modified>
</cp:coreProperties>
</file>

<file path=docProps/thumbnail.jpeg>
</file>